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Quattrocento Sans"/>
      <p:regular r:id="rId28"/>
      <p:bold r:id="rId29"/>
      <p:italic r:id="rId30"/>
      <p:boldItalic r:id="rId31"/>
    </p:embeddedFont>
    <p:embeddedFont>
      <p:font typeface="Old Standard TT"/>
      <p:regular r:id="rId32"/>
      <p:bold r:id="rId33"/>
      <p:italic r:id="rId34"/>
    </p:embeddedFont>
    <p:embeddedFont>
      <p:font typeface="Century Gothic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D8A35D4-FCB4-41EF-8B99-5475A709CB29}">
  <a:tblStyle styleId="{7D8A35D4-FCB4-41EF-8B99-5475A709CB2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QuattrocentoSans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QuattrocentoSans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QuattrocentoSans-boldItalic.fntdata"/><Relationship Id="rId30" Type="http://schemas.openxmlformats.org/officeDocument/2006/relationships/font" Target="fonts/QuattrocentoSans-italic.fntdata"/><Relationship Id="rId11" Type="http://schemas.openxmlformats.org/officeDocument/2006/relationships/slide" Target="slides/slide5.xml"/><Relationship Id="rId33" Type="http://schemas.openxmlformats.org/officeDocument/2006/relationships/font" Target="fonts/OldStandardTT-bold.fntdata"/><Relationship Id="rId10" Type="http://schemas.openxmlformats.org/officeDocument/2006/relationships/slide" Target="slides/slide4.xml"/><Relationship Id="rId32" Type="http://schemas.openxmlformats.org/officeDocument/2006/relationships/font" Target="fonts/OldStandardTT-regular.fntdata"/><Relationship Id="rId13" Type="http://schemas.openxmlformats.org/officeDocument/2006/relationships/slide" Target="slides/slide7.xml"/><Relationship Id="rId35" Type="http://schemas.openxmlformats.org/officeDocument/2006/relationships/font" Target="fonts/CenturyGothic-regular.fntdata"/><Relationship Id="rId12" Type="http://schemas.openxmlformats.org/officeDocument/2006/relationships/slide" Target="slides/slide6.xml"/><Relationship Id="rId34" Type="http://schemas.openxmlformats.org/officeDocument/2006/relationships/font" Target="fonts/OldStandardTT-italic.fntdata"/><Relationship Id="rId15" Type="http://schemas.openxmlformats.org/officeDocument/2006/relationships/slide" Target="slides/slide9.xml"/><Relationship Id="rId37" Type="http://schemas.openxmlformats.org/officeDocument/2006/relationships/font" Target="fonts/CenturyGothic-italic.fntdata"/><Relationship Id="rId14" Type="http://schemas.openxmlformats.org/officeDocument/2006/relationships/slide" Target="slides/slide8.xml"/><Relationship Id="rId36" Type="http://schemas.openxmlformats.org/officeDocument/2006/relationships/font" Target="fonts/CenturyGothic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CenturyGothic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0357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0357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c6f90357f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c6f90357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b0b0d1c1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b0b0d1c1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b0b0d1c15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b0b0d1c15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b0b0d1c15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b0b0d1c15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b0f1fb3d7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b0f1fb3d7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b0f1fb3d7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b0f1fb3d7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b0f1fb3d78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b0f1fb3d78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b0f1fb3d78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b0f1fb3d78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0f1fb3d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0f1fb3d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0f1fb3d7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b0f1fb3d7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c6f90357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c6f90357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c6f90357f_0_3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c6f9035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f1011a1eb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f1011a1e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863698ac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863698ac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7863698ac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7863698ac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af1011a1eb_0_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af1011a1e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af1011a1eb_0_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af1011a1e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6f90357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6f90357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af1011a1eb_0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af1011a1e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863698ac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863698ac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4.gif"/><Relationship Id="rId5" Type="http://schemas.openxmlformats.org/officeDocument/2006/relationships/image" Target="../media/image6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rxiv.org/2004.12823" TargetMode="External"/><Relationship Id="rId4" Type="http://schemas.openxmlformats.org/officeDocument/2006/relationships/hyperlink" Target="https://machinelearningmastery.com/how-to-configure-image-data-augmentation-when-training-deep-learning-neural-networks/" TargetMode="External"/><Relationship Id="rId5" Type="http://schemas.openxmlformats.org/officeDocument/2006/relationships/hyperlink" Target="https://doi.org/10.1007/s10489-020-01902-1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github.com/manos-mark/radiomics-ml-ga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jpg"/><Relationship Id="rId4" Type="http://schemas.openxmlformats.org/officeDocument/2006/relationships/image" Target="../media/image1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Relationship Id="rId4" Type="http://schemas.openxmlformats.org/officeDocument/2006/relationships/image" Target="../media/image17.jpg"/><Relationship Id="rId5" Type="http://schemas.openxmlformats.org/officeDocument/2006/relationships/hyperlink" Target="https://github.com/ieee8023/covid-chestxray-dataset" TargetMode="External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2700" y="1991000"/>
            <a:ext cx="8118600" cy="1522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600">
                <a:solidFill>
                  <a:srgbClr val="CCCCCC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Covid-19 diagnosis using CNN</a:t>
            </a:r>
            <a:endParaRPr>
              <a:solidFill>
                <a:srgbClr val="CCCCCC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Manos Koutoulakis &amp; Manos Markodimitrakis</a:t>
            </a:r>
            <a:endParaRPr/>
          </a:p>
        </p:txBody>
      </p:sp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77562" y="0"/>
            <a:ext cx="2566438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130" name="Google Shape;130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Tensorflow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Matplotlib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Pandas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Sklearn.skimage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en"/>
              <a:t>Keras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3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pic>
        <p:nvPicPr>
          <p:cNvPr id="136" name="Google Shape;13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7300" y="1095375"/>
            <a:ext cx="6829425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7300" y="2571737"/>
            <a:ext cx="3105266" cy="2266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4100" y="2571750"/>
            <a:ext cx="2562623" cy="226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Classify the Image according to Features</a:t>
            </a:r>
            <a:endParaRPr/>
          </a:p>
        </p:txBody>
      </p:sp>
      <p:pic>
        <p:nvPicPr>
          <p:cNvPr id="144" name="Google Shape;14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600" y="1058225"/>
            <a:ext cx="6420805" cy="378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 + Classification = CNN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0" name="Google Shape;15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5425" y="1058225"/>
            <a:ext cx="6193139" cy="378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156" name="Google Shape;156;p26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preprocessing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 creation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Validation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preprocessing</a:t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4913" y="1058222"/>
            <a:ext cx="4394175" cy="35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creation</a:t>
            </a:r>
            <a:endParaRPr/>
          </a:p>
        </p:txBody>
      </p:sp>
      <p:pic>
        <p:nvPicPr>
          <p:cNvPr id="168" name="Google Shape;1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1987" y="1058225"/>
            <a:ext cx="3320032" cy="378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Training</a:t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5413" y="1058225"/>
            <a:ext cx="6313171" cy="378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Validation(1/2)</a:t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652575"/>
            <a:ext cx="3714575" cy="22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7725" y="1583751"/>
            <a:ext cx="3714575" cy="225126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 txBox="1"/>
          <p:nvPr/>
        </p:nvSpPr>
        <p:spPr>
          <a:xfrm>
            <a:off x="311700" y="3903825"/>
            <a:ext cx="36447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Epoch Loss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83" name="Google Shape;183;p30"/>
          <p:cNvSpPr txBox="1"/>
          <p:nvPr/>
        </p:nvSpPr>
        <p:spPr>
          <a:xfrm>
            <a:off x="5082800" y="3903825"/>
            <a:ext cx="3714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Epoch Accuracy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Validation(2/2) - </a:t>
            </a:r>
            <a:r>
              <a:rPr lang="en"/>
              <a:t>Confusion matrix</a:t>
            </a:r>
            <a:endParaRPr/>
          </a:p>
        </p:txBody>
      </p:sp>
      <p:grpSp>
        <p:nvGrpSpPr>
          <p:cNvPr id="189" name="Google Shape;189;p31"/>
          <p:cNvGrpSpPr/>
          <p:nvPr/>
        </p:nvGrpSpPr>
        <p:grpSpPr>
          <a:xfrm>
            <a:off x="2561650" y="1293200"/>
            <a:ext cx="3962425" cy="2895900"/>
            <a:chOff x="4335375" y="1759475"/>
            <a:chExt cx="3962425" cy="2895900"/>
          </a:xfrm>
        </p:grpSpPr>
        <p:pic>
          <p:nvPicPr>
            <p:cNvPr id="190" name="Google Shape;190;p31"/>
            <p:cNvPicPr preferRelativeResize="0"/>
            <p:nvPr/>
          </p:nvPicPr>
          <p:blipFill rotWithShape="1">
            <a:blip r:embed="rId3">
              <a:alphaModFix/>
            </a:blip>
            <a:srcRect b="9066" l="0" r="11762" t="0"/>
            <a:stretch/>
          </p:blipFill>
          <p:spPr>
            <a:xfrm>
              <a:off x="4335375" y="1759475"/>
              <a:ext cx="3401724" cy="2484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" name="Google Shape;191;p31"/>
            <p:cNvPicPr preferRelativeResize="0"/>
            <p:nvPr/>
          </p:nvPicPr>
          <p:blipFill rotWithShape="1">
            <a:blip r:embed="rId4">
              <a:alphaModFix/>
            </a:blip>
            <a:srcRect b="7604" l="5024" r="0" t="0"/>
            <a:stretch/>
          </p:blipFill>
          <p:spPr>
            <a:xfrm>
              <a:off x="4930650" y="2269650"/>
              <a:ext cx="3367150" cy="23857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634050" y="126175"/>
            <a:ext cx="7875900" cy="10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67" name="Google Shape;67;p14"/>
          <p:cNvSpPr txBox="1"/>
          <p:nvPr/>
        </p:nvSpPr>
        <p:spPr>
          <a:xfrm>
            <a:off x="634050" y="1268575"/>
            <a:ext cx="7875900" cy="33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ld Standard TT"/>
              <a:buChar char="●"/>
            </a:pPr>
            <a:r>
              <a:rPr lang="en" sz="20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COVID-19</a:t>
            </a:r>
            <a:endParaRPr sz="20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ld Standard TT"/>
              <a:buChar char="●"/>
            </a:pPr>
            <a:r>
              <a:rPr lang="en" sz="20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Scope of this project</a:t>
            </a:r>
            <a:endParaRPr sz="20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ld Standard TT"/>
              <a:buChar char="●"/>
            </a:pPr>
            <a:r>
              <a:rPr lang="en" sz="20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Dataset</a:t>
            </a:r>
            <a:endParaRPr sz="20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ld Standard TT"/>
              <a:buChar char="●"/>
            </a:pPr>
            <a:r>
              <a:rPr lang="en" sz="20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Tools</a:t>
            </a:r>
            <a:endParaRPr sz="20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Old Standard TT"/>
              <a:buChar char="●"/>
            </a:pPr>
            <a:r>
              <a:rPr lang="en" sz="2000">
                <a:solidFill>
                  <a:srgbClr val="FFFFFF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References</a:t>
            </a:r>
            <a:endParaRPr sz="2000">
              <a:solidFill>
                <a:srgbClr val="FFFFFF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type="title"/>
          </p:nvPr>
        </p:nvSpPr>
        <p:spPr>
          <a:xfrm>
            <a:off x="569250" y="259425"/>
            <a:ext cx="8005500" cy="67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97" name="Google Shape;197;p32"/>
          <p:cNvSpPr txBox="1"/>
          <p:nvPr/>
        </p:nvSpPr>
        <p:spPr>
          <a:xfrm>
            <a:off x="493050" y="1067675"/>
            <a:ext cx="8157900" cy="32337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AutoNum type="arabicPeriod"/>
            </a:pPr>
            <a:r>
              <a:rPr i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Gianluca Maguolo, Loris Nanni</a:t>
            </a: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, “A Critic Evaluation of Methods for COVID-19 Automatic Detection from X-Ray Images ” </a:t>
            </a:r>
            <a:r>
              <a:rPr i="1"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Sci. Data</a:t>
            </a: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, vol. 5, no. 1, p. 180202, Dec. 2018, Cite as: </a:t>
            </a:r>
            <a:r>
              <a:rPr lang="en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3"/>
              </a:rPr>
              <a:t>https://arxiv.org/2004.12823</a:t>
            </a:r>
            <a:endParaRPr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AutoNum type="arabicPeriod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Brownlee J , “How to configure Image Data Augmentation in Keras”, April. 2019, Retrieved from: </a:t>
            </a:r>
            <a:r>
              <a:rPr lang="en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4"/>
              </a:rPr>
              <a:t>https://machinelearningmastery.com/how-to-configure-image-data-augmentation-when-training-deep-learning-neural-networks/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AutoNum type="arabicPeriod"/>
            </a:pPr>
            <a:r>
              <a:rPr i="1" lang="en">
                <a:latin typeface="Old Standard TT"/>
                <a:ea typeface="Old Standard TT"/>
                <a:cs typeface="Old Standard TT"/>
                <a:sym typeface="Old Standard TT"/>
              </a:rPr>
              <a:t>Sekeroglu, B., &amp; Ozsahin, I.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, Detection of COVID-19 from Chest X-Ray Images Using Convolutional Neural Networks. SLAS TECHNOLOGY: Translating Life Sciences Innovation, 247263032095837, Sep </a:t>
            </a:r>
            <a:r>
              <a:rPr lang="en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2020,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doi:10.1177/2472630320958376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AutoNum type="arabicPeriod"/>
            </a:pPr>
            <a:r>
              <a:rPr i="1" lang="en">
                <a:latin typeface="Old Standard TT"/>
                <a:ea typeface="Old Standard TT"/>
                <a:cs typeface="Old Standard TT"/>
                <a:sym typeface="Old Standard TT"/>
              </a:rPr>
              <a:t>Jain R., Gupta M., Taneja S., et al.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“Deep learning based detection and analysis of COVID-19 on chest X-ray images”, Appl Intell (2020), doi: </a:t>
            </a:r>
            <a:r>
              <a:rPr lang="en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5"/>
              </a:rPr>
              <a:t>https://doi.org/10.1007/s10489-020-01902-1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664575" y="2357875"/>
            <a:ext cx="7875900" cy="237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Thank you for your attention</a:t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/>
              <a:t>Questions?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Manos Koutoulakis &amp; Manos Markodimitrakis</a:t>
            </a:r>
            <a:endParaRPr sz="1800"/>
          </a:p>
        </p:txBody>
      </p:sp>
      <p:sp>
        <p:nvSpPr>
          <p:cNvPr id="203" name="Google Shape;203;p33"/>
          <p:cNvSpPr txBox="1"/>
          <p:nvPr>
            <p:ph type="title"/>
          </p:nvPr>
        </p:nvSpPr>
        <p:spPr>
          <a:xfrm>
            <a:off x="603425" y="314775"/>
            <a:ext cx="7875900" cy="109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Covid-19</a:t>
            </a:r>
            <a:r>
              <a:rPr b="1" lang="en" sz="36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diagnosis using CNN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4" name="Google Shape;204;p33"/>
          <p:cNvSpPr txBox="1"/>
          <p:nvPr/>
        </p:nvSpPr>
        <p:spPr>
          <a:xfrm>
            <a:off x="695175" y="1411875"/>
            <a:ext cx="7814700" cy="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Source Code :</a:t>
            </a:r>
            <a:r>
              <a:rPr lang="en" sz="1800">
                <a:solidFill>
                  <a:schemeClr val="dk1"/>
                </a:solidFill>
              </a:rPr>
              <a:t> </a:t>
            </a:r>
            <a:r>
              <a:rPr lang="en" sz="1800" u="sng">
                <a:solidFill>
                  <a:srgbClr val="8ED9F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https://github.com/manoskout/covid-19-diagnosis-using-cnn/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COVID-19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71675"/>
            <a:ext cx="4791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Coronavirus Disease 2019</a:t>
            </a:r>
            <a:r>
              <a:rPr lang="en"/>
              <a:t> (COVID-19) is an infectious disease derived from Severe acute respiratory syndrome coronavirus 2 (SARS-CoV-2).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The first case was identified in Wuhan, China in December 2019</a:t>
            </a:r>
            <a:endParaRPr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</a:t>
            </a:r>
            <a:r>
              <a:rPr lang="en"/>
              <a:t>rom December 2019 until now the virus has spread all over the world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8725" y="1171675"/>
            <a:ext cx="3313575" cy="2583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5103413" y="3754675"/>
            <a:ext cx="41442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Source : https://el.wikipedia.org/wiki/COVID-19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diagnostic approaches</a:t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975" y="1058225"/>
            <a:ext cx="4674699" cy="332375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25225" y="4186575"/>
            <a:ext cx="91188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Source: https://www.researchgate.net/publication/342156516_COVID-19_diagnostic_approaches_different_roads_to_the_same_destination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512700" y="197175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Scope of this project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632975" y="284875"/>
            <a:ext cx="79695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632975" y="1171675"/>
            <a:ext cx="79695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To diagnose if the patient has Covid-19 through chest Χ-ray using neural networks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Develop and improve the current deep learning approaches </a:t>
            </a:r>
            <a:endParaRPr sz="1600"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Validate our results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80" y="2744962"/>
            <a:ext cx="2119595" cy="173745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/>
          <p:nvPr/>
        </p:nvSpPr>
        <p:spPr>
          <a:xfrm>
            <a:off x="2752575" y="3448375"/>
            <a:ext cx="515100" cy="33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8"/>
          <p:cNvSpPr/>
          <p:nvPr/>
        </p:nvSpPr>
        <p:spPr>
          <a:xfrm>
            <a:off x="3267675" y="3377725"/>
            <a:ext cx="1113900" cy="471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POSITIVE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683" y="2744950"/>
            <a:ext cx="2193041" cy="173744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/>
          <p:nvPr/>
        </p:nvSpPr>
        <p:spPr>
          <a:xfrm>
            <a:off x="7089725" y="3448375"/>
            <a:ext cx="515100" cy="3306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8"/>
          <p:cNvSpPr/>
          <p:nvPr/>
        </p:nvSpPr>
        <p:spPr>
          <a:xfrm>
            <a:off x="7604825" y="3377725"/>
            <a:ext cx="1150800" cy="471900"/>
          </a:xfrm>
          <a:prstGeom prst="roundRect">
            <a:avLst>
              <a:gd fmla="val 16667" name="adj"/>
            </a:avLst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0"/>
          <p:cNvSpPr txBox="1"/>
          <p:nvPr>
            <p:ph type="title"/>
          </p:nvPr>
        </p:nvSpPr>
        <p:spPr>
          <a:xfrm>
            <a:off x="320300" y="292525"/>
            <a:ext cx="85569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(1/2)</a:t>
            </a:r>
            <a:endParaRPr/>
          </a:p>
        </p:txBody>
      </p:sp>
      <p:sp>
        <p:nvSpPr>
          <p:cNvPr id="110" name="Google Shape;110;p20"/>
          <p:cNvSpPr/>
          <p:nvPr/>
        </p:nvSpPr>
        <p:spPr>
          <a:xfrm>
            <a:off x="4572000" y="1179875"/>
            <a:ext cx="4396800" cy="47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8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Medical Images</a:t>
            </a:r>
            <a:endParaRPr b="0" i="0" sz="18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0"/>
          <p:cNvSpPr/>
          <p:nvPr/>
        </p:nvSpPr>
        <p:spPr>
          <a:xfrm>
            <a:off x="7435563" y="3482507"/>
            <a:ext cx="9468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Covid-19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180" y="1745062"/>
            <a:ext cx="2119595" cy="17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8" y="1745050"/>
            <a:ext cx="2193041" cy="17374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5145438" y="3482507"/>
            <a:ext cx="9468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attrocento Sans"/>
                <a:ea typeface="Quattrocento Sans"/>
                <a:cs typeface="Quattrocento Sans"/>
                <a:sym typeface="Quattrocento Sans"/>
              </a:rPr>
              <a:t>Normal</a:t>
            </a:r>
            <a:endParaRPr b="0" i="0" sz="1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/>
          <p:nvPr/>
        </p:nvSpPr>
        <p:spPr>
          <a:xfrm>
            <a:off x="4626750" y="3863075"/>
            <a:ext cx="42873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Source: </a:t>
            </a:r>
            <a:r>
              <a:rPr lang="en" u="sng">
                <a:solidFill>
                  <a:schemeClr val="hlink"/>
                </a:solidFill>
                <a:latin typeface="Old Standard TT"/>
                <a:ea typeface="Old Standard TT"/>
                <a:cs typeface="Old Standard TT"/>
                <a:sym typeface="Old Standard TT"/>
                <a:hlinkClick r:id="rId5"/>
              </a:rPr>
              <a:t>https://github.com/ieee8023/covid-chestxray-dataset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https://www.kaggle.com/paultimothymooney/chest-xray-pneumonia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pic>
        <p:nvPicPr>
          <p:cNvPr id="116" name="Google Shape;11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0635" y="0"/>
            <a:ext cx="163068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320300" y="1112250"/>
            <a:ext cx="2470200" cy="31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The dataset contains 950 patients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Each of them has their own X-Ray image 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Old Standard TT"/>
              <a:buChar char="●"/>
            </a:pP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There is a wide range of viruses and 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bacterias</a:t>
            </a:r>
            <a:r>
              <a:rPr lang="en">
                <a:latin typeface="Old Standard TT"/>
                <a:ea typeface="Old Standard TT"/>
                <a:cs typeface="Old Standard TT"/>
                <a:sym typeface="Old Standard TT"/>
              </a:rPr>
              <a:t> in this dataset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 (2/2)</a:t>
            </a:r>
            <a:endParaRPr/>
          </a:p>
        </p:txBody>
      </p:sp>
      <p:graphicFrame>
        <p:nvGraphicFramePr>
          <p:cNvPr id="123" name="Google Shape;123;p21"/>
          <p:cNvGraphicFramePr/>
          <p:nvPr/>
        </p:nvGraphicFramePr>
        <p:xfrm>
          <a:off x="311700" y="11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{7D8A35D4-FCB4-41EF-8B99-5475A709CB29}</a:tableStyleId>
              </a:tblPr>
              <a:tblGrid>
                <a:gridCol w="1785900"/>
                <a:gridCol w="1785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Feature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subjects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Sex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870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Age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713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Finding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Survival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361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Went ICU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397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 ICU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335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Needed O2 support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124" name="Google Shape;124;p21"/>
          <p:cNvGraphicFramePr/>
          <p:nvPr/>
        </p:nvGraphicFramePr>
        <p:xfrm>
          <a:off x="4832400" y="11716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{7D8A35D4-FCB4-41EF-8B99-5475A709CB29}</a:tableStyleId>
              </a:tblPr>
              <a:tblGrid>
                <a:gridCol w="1785900"/>
                <a:gridCol w="1785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Feature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Number of subjects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Temperature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78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pO2 Saturation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119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Modality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View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Location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894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Filename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950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Date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661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